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8"/>
  </p:notesMasterIdLst>
  <p:sldIdLst>
    <p:sldId id="256" r:id="rId2"/>
    <p:sldId id="263" r:id="rId3"/>
    <p:sldId id="258" r:id="rId4"/>
    <p:sldId id="262" r:id="rId5"/>
    <p:sldId id="265" r:id="rId6"/>
    <p:sldId id="268" r:id="rId7"/>
    <p:sldId id="270" r:id="rId8"/>
    <p:sldId id="273" r:id="rId9"/>
    <p:sldId id="274" r:id="rId10"/>
    <p:sldId id="275" r:id="rId11"/>
    <p:sldId id="276" r:id="rId12"/>
    <p:sldId id="277" r:id="rId13"/>
    <p:sldId id="271" r:id="rId14"/>
    <p:sldId id="269" r:id="rId15"/>
    <p:sldId id="272" r:id="rId16"/>
    <p:sldId id="25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448" y="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793A2-C213-C348-B18A-0B0C59B72C7F}" type="datetimeFigureOut">
              <a:rPr lang="en-US" smtClean="0"/>
              <a:t>3/3/15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A99F6-473A-094D-9634-DD7451B85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262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s://www.youtube.com/watch?v=PiYDG11zIUs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u="sng" dirty="0" smtClean="0">
                <a:hlinkClick r:id="rId3"/>
              </a:rPr>
              <a:t>https://www.youtube.com/watch?v=PiYDG11zIUs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A99F6-473A-094D-9634-DD7451B850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032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Tenets</a:t>
            </a:r>
            <a:r>
              <a:rPr lang="en-US" baseline="0" dirty="0" smtClean="0"/>
              <a:t> are agreed upon “beliefs” or common principles used by a group of people.  With regard to the dialogue and cooperation related to Food Security, there are 4 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A99F6-473A-094D-9634-DD7451B850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89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r>
              <a:rPr lang="en-US" baseline="0" dirty="0" smtClean="0"/>
              <a:t>Using the </a:t>
            </a:r>
            <a:r>
              <a:rPr lang="en-US" baseline="0" dirty="0" err="1" smtClean="0"/>
              <a:t>Infographics</a:t>
            </a:r>
            <a:r>
              <a:rPr lang="en-US" baseline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A99F6-473A-094D-9634-DD7451B8509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9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A99F6-473A-094D-9634-DD7451B8509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13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A99F6-473A-094D-9634-DD7451B8509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911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A98AF03-7270-45C2-A683-C5E353EF01A5}" type="datetime4">
              <a:rPr lang="en-US" smtClean="0"/>
              <a:pPr/>
              <a:t>March 3, 2015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March 3,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hehindu.com/opinion/columns/sainath/farmers-suicide-rates-soar-above-the-rest/article4725101.ece?css=print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iYDG11zIUs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ooldailyinfographics.com/post/food-security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311160"/>
            <a:ext cx="3313355" cy="156159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pple Casual"/>
                <a:cs typeface="Apple Casual"/>
              </a:rPr>
              <a:t>What is the Future of Food?</a:t>
            </a:r>
            <a:endParaRPr lang="en-US" dirty="0">
              <a:latin typeface="Apple Casual"/>
              <a:cs typeface="Apple Casu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2000" dirty="0">
                <a:latin typeface="Handwriting - Dakota"/>
                <a:cs typeface="Handwriting - Dakota"/>
              </a:rPr>
              <a:t> </a:t>
            </a:r>
            <a:r>
              <a:rPr lang="en-US" sz="2000" b="1" dirty="0" smtClean="0">
                <a:latin typeface="Handwriting - Dakota"/>
                <a:cs typeface="Handwriting - Dakota"/>
              </a:rPr>
              <a:t>Food as a Human Right</a:t>
            </a:r>
          </a:p>
          <a:p>
            <a:r>
              <a:rPr lang="en-US" sz="2000" b="1" dirty="0" smtClean="0">
                <a:latin typeface="Handwriting - Dakota"/>
                <a:cs typeface="Handwriting - Dakota"/>
              </a:rPr>
              <a:t>Day</a:t>
            </a:r>
            <a:r>
              <a:rPr lang="en-US" sz="2000" dirty="0" smtClean="0">
                <a:latin typeface="Handwriting - Dakota"/>
                <a:cs typeface="Handwriting - Dakota"/>
              </a:rPr>
              <a:t> 1</a:t>
            </a:r>
            <a:endParaRPr lang="en-US" sz="2000" dirty="0">
              <a:latin typeface="Handwriting - Dakota"/>
              <a:cs typeface="Handwriting - Dakota"/>
            </a:endParaRPr>
          </a:p>
        </p:txBody>
      </p:sp>
    </p:spTree>
    <p:extLst>
      <p:ext uri="{BB962C8B-B14F-4D97-AF65-F5344CB8AC3E}">
        <p14:creationId xmlns:p14="http://schemas.microsoft.com/office/powerpoint/2010/main" val="4231746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42299"/>
          </a:xfrm>
        </p:spPr>
        <p:txBody>
          <a:bodyPr/>
          <a:lstStyle/>
          <a:p>
            <a:r>
              <a:rPr lang="en-US" dirty="0" smtClean="0"/>
              <a:t>Women….</a:t>
            </a:r>
            <a:endParaRPr lang="en-US" dirty="0"/>
          </a:p>
        </p:txBody>
      </p:sp>
      <p:pic>
        <p:nvPicPr>
          <p:cNvPr id="4" name="Content Placeholder 3" descr="*Gender Equality &amp; FS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5" b="19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3181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hanging distribution  of  world hunger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7" b="134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39625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5-03-02 at 12.25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" b="27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7348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mic Sans MS"/>
                <a:cs typeface="Comic Sans MS"/>
              </a:rPr>
              <a:t>Food Security:  Breaking it Down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/>
            <a:r>
              <a:rPr lang="en-US" sz="2400" dirty="0"/>
              <a:t>What does it affect</a:t>
            </a:r>
            <a:r>
              <a:rPr lang="en-US" sz="2400" dirty="0" smtClean="0"/>
              <a:t>?</a:t>
            </a:r>
          </a:p>
          <a:p>
            <a:pPr marL="342900" lvl="1"/>
            <a:endParaRPr lang="en-US" sz="2400" b="1" dirty="0"/>
          </a:p>
          <a:p>
            <a:pPr marL="342900" lvl="1"/>
            <a:endParaRPr lang="en-US" sz="2400" b="1" dirty="0" smtClean="0"/>
          </a:p>
          <a:p>
            <a:pPr marL="342900" lvl="1"/>
            <a:r>
              <a:rPr lang="en-US" sz="2400" b="1" dirty="0">
                <a:hlinkClick r:id="rId2"/>
              </a:rPr>
              <a:t>http://www.thehindu.com/opinion/columns/sainath/farmers-suicide-rates-soar-above-the-rest/article4725101.ece?css=</a:t>
            </a:r>
            <a:r>
              <a:rPr lang="en-US" sz="2400" b="1" dirty="0" smtClean="0">
                <a:hlinkClick r:id="rId2"/>
              </a:rPr>
              <a:t>print</a:t>
            </a:r>
            <a:endParaRPr lang="en-US" sz="2400" b="1" dirty="0" smtClean="0"/>
          </a:p>
          <a:p>
            <a:pPr marL="342900" lvl="1"/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121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What Kind of an Issue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IS Food Security?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42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Connection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287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omic Sans MS"/>
                <a:cs typeface="Comic Sans MS"/>
              </a:rPr>
              <a:t>Food as a Human Right?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Take a few minutes to reflect on your personal thinking about this concept.</a:t>
            </a:r>
          </a:p>
          <a:p>
            <a:endParaRPr lang="en-US" dirty="0" smtClean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In what ways do I think, “Yes, everyone has the right to food”  ?</a:t>
            </a:r>
          </a:p>
          <a:p>
            <a:endParaRPr lang="en-US" dirty="0" smtClean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What contradicting feelings, thoughts, or questions do I have right now?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4467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9497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mic Sans MS"/>
                <a:cs typeface="Comic Sans MS"/>
              </a:rPr>
              <a:t>There is Food </a:t>
            </a:r>
            <a:r>
              <a:rPr lang="en-US" dirty="0">
                <a:latin typeface="Comic Sans MS"/>
                <a:cs typeface="Comic Sans MS"/>
              </a:rPr>
              <a:t>S</a:t>
            </a:r>
            <a:r>
              <a:rPr lang="en-US" dirty="0" smtClean="0">
                <a:latin typeface="Comic Sans MS"/>
                <a:cs typeface="Comic Sans MS"/>
              </a:rPr>
              <a:t>ecurity when..</a:t>
            </a:r>
            <a:br>
              <a:rPr lang="en-US" dirty="0" smtClean="0">
                <a:latin typeface="Comic Sans MS"/>
                <a:cs typeface="Comic Sans MS"/>
              </a:rPr>
            </a:br>
            <a:r>
              <a:rPr lang="en-US" sz="1300" u="sng" dirty="0">
                <a:hlinkClick r:id="rId3"/>
              </a:rPr>
              <a:t>https://www.youtube.com/watch?v=PiYDG11zIUs</a:t>
            </a:r>
            <a:endParaRPr lang="en-US" sz="1300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Screen Shot 2015-02-26 at 10.07.02 AM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0" b="14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4468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15759"/>
          </a:xfrm>
        </p:spPr>
        <p:txBody>
          <a:bodyPr/>
          <a:lstStyle/>
          <a:p>
            <a:r>
              <a:rPr lang="en-US" dirty="0" smtClean="0">
                <a:latin typeface="Comic Sans MS"/>
                <a:cs typeface="Comic Sans MS"/>
              </a:rPr>
              <a:t>What are the Tenets of FS?</a:t>
            </a:r>
            <a:endParaRPr lang="en-US" dirty="0">
              <a:latin typeface="Comic Sans MS"/>
              <a:cs typeface="Comic Sans MS"/>
            </a:endParaRPr>
          </a:p>
        </p:txBody>
      </p:sp>
      <p:pic>
        <p:nvPicPr>
          <p:cNvPr id="4" name="Content Placeholder 3" descr="Screen Shot 2015-02-26 at 9.41.33 A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b="143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1166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20" y="1027665"/>
            <a:ext cx="7283450" cy="55962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mic Sans MS"/>
                <a:cs typeface="Comic Sans MS"/>
              </a:rPr>
              <a:t>Food Security:  Breaking it Down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74023"/>
            <a:ext cx="6777317" cy="4351025"/>
          </a:xfrm>
        </p:spPr>
        <p:txBody>
          <a:bodyPr>
            <a:normAutofit/>
          </a:bodyPr>
          <a:lstStyle/>
          <a:p>
            <a:r>
              <a:rPr lang="en-US" b="1" dirty="0" smtClean="0"/>
              <a:t>What is the problem/issue?</a:t>
            </a:r>
          </a:p>
          <a:p>
            <a:pPr marL="68580" lvl="0" indent="0">
              <a:buNone/>
            </a:pPr>
            <a:r>
              <a:rPr lang="en-US" dirty="0" smtClean="0"/>
              <a:t> </a:t>
            </a:r>
            <a:endParaRPr lang="en-US" dirty="0" smtClean="0"/>
          </a:p>
          <a:p>
            <a:pPr marL="68580" indent="0">
              <a:buNone/>
            </a:pPr>
            <a:endParaRPr lang="en-US" dirty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011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omic Sans MS"/>
                <a:cs typeface="Comic Sans MS"/>
              </a:rPr>
              <a:t>Causes of Food </a:t>
            </a:r>
            <a:r>
              <a:rPr lang="en-US" i="1" dirty="0" smtClean="0">
                <a:latin typeface="Comic Sans MS"/>
                <a:cs typeface="Comic Sans MS"/>
              </a:rPr>
              <a:t>Insecurity</a:t>
            </a:r>
            <a:endParaRPr lang="en-US" i="1" dirty="0"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74777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651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Food </a:t>
            </a:r>
            <a:r>
              <a:rPr lang="en-US" sz="2800" dirty="0" err="1" smtClean="0">
                <a:latin typeface="Comic Sans MS"/>
                <a:cs typeface="Comic Sans MS"/>
              </a:rPr>
              <a:t>Insecurity:Breaking</a:t>
            </a:r>
            <a:r>
              <a:rPr lang="en-US" sz="2800" dirty="0" smtClean="0">
                <a:latin typeface="Comic Sans MS"/>
                <a:cs typeface="Comic Sans MS"/>
              </a:rPr>
              <a:t> it Down, cont.</a:t>
            </a:r>
            <a:endParaRPr lang="en-US" sz="2800" dirty="0"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Which countries, regions, populations experience the problem---are affected by Food Insecurity</a:t>
            </a:r>
          </a:p>
          <a:p>
            <a:pPr lvl="2"/>
            <a:r>
              <a:rPr lang="en-US" dirty="0" smtClean="0"/>
              <a:t>Descriptors </a:t>
            </a:r>
            <a:r>
              <a:rPr lang="en-US" dirty="0" smtClean="0"/>
              <a:t> </a:t>
            </a:r>
            <a:r>
              <a:rPr lang="en-US" dirty="0"/>
              <a:t>how these countries are </a:t>
            </a:r>
            <a:r>
              <a:rPr lang="en-US" dirty="0" smtClean="0"/>
              <a:t>affected</a:t>
            </a:r>
          </a:p>
          <a:p>
            <a:pPr lvl="2"/>
            <a:r>
              <a:rPr lang="en-US" dirty="0" smtClean="0"/>
              <a:t>What population groups are affected?</a:t>
            </a:r>
          </a:p>
          <a:p>
            <a:pPr lvl="2"/>
            <a:r>
              <a:rPr lang="en-US" dirty="0" smtClean="0"/>
              <a:t>--age, gender,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2"/>
            <a:r>
              <a:rPr lang="en-US" dirty="0" smtClean="0"/>
              <a:t>What are some of the causes you find?</a:t>
            </a:r>
          </a:p>
          <a:p>
            <a:pPr lvl="2"/>
            <a:r>
              <a:rPr lang="en-US" dirty="0" smtClean="0"/>
              <a:t>What are some of the effects of food insecurity?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87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mic Sans MS"/>
                <a:cs typeface="Comic Sans MS"/>
              </a:rPr>
              <a:t>Food Security:  Breaking it Down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lvl="1" indent="0">
              <a:buNone/>
            </a:pPr>
            <a:r>
              <a:rPr lang="en-US" sz="2400" dirty="0" smtClean="0"/>
              <a:t>WHERE in the world can we see evidence/the effects of Food Insecurity? </a:t>
            </a:r>
            <a:endParaRPr lang="en-US" sz="2400" dirty="0"/>
          </a:p>
          <a:p>
            <a:pPr marL="365760" lvl="1" indent="0">
              <a:buNone/>
            </a:pPr>
            <a:r>
              <a:rPr lang="en-US" sz="2400" dirty="0" smtClean="0"/>
              <a:t>WHO does </a:t>
            </a:r>
            <a:r>
              <a:rPr lang="en-US" sz="2400" dirty="0"/>
              <a:t>it affect</a:t>
            </a:r>
            <a:r>
              <a:rPr lang="en-US" sz="2400" dirty="0" smtClean="0"/>
              <a:t>?</a:t>
            </a:r>
          </a:p>
          <a:p>
            <a:pPr marL="68580" indent="0">
              <a:buNone/>
            </a:pPr>
            <a:endParaRPr lang="en-US" dirty="0" smtClean="0"/>
          </a:p>
          <a:p>
            <a:r>
              <a:rPr lang="en-US" dirty="0">
                <a:hlinkClick r:id="rId2"/>
              </a:rPr>
              <a:t>http://www.cooldailyinfographics.com/post/food-security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375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*Causal Factors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54" b="171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9945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18911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*Infographic re. stunting in children 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29" b="23929"/>
          <a:stretch>
            <a:fillRect/>
          </a:stretch>
        </p:blipFill>
        <p:spPr>
          <a:xfrm>
            <a:off x="884734" y="1635647"/>
            <a:ext cx="6777317" cy="3744906"/>
          </a:xfrm>
        </p:spPr>
      </p:pic>
    </p:spTree>
    <p:extLst>
      <p:ext uri="{BB962C8B-B14F-4D97-AF65-F5344CB8AC3E}">
        <p14:creationId xmlns:p14="http://schemas.microsoft.com/office/powerpoint/2010/main" val="25191151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410</TotalTime>
  <Words>304</Words>
  <Application>Microsoft Macintosh PowerPoint</Application>
  <PresentationFormat>On-screen Show (4:3)</PresentationFormat>
  <Paragraphs>45</Paragraphs>
  <Slides>16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Austin</vt:lpstr>
      <vt:lpstr>What is the Future of Food?</vt:lpstr>
      <vt:lpstr>There is Food Security when.. https://www.youtube.com/watch?v=PiYDG11zIUs</vt:lpstr>
      <vt:lpstr>What are the Tenets of FS?</vt:lpstr>
      <vt:lpstr>Food Security:  Breaking it Down</vt:lpstr>
      <vt:lpstr>Causes of Food Insecurity</vt:lpstr>
      <vt:lpstr>Food Insecurity:Breaking it Down, cont.</vt:lpstr>
      <vt:lpstr>Food Security:  Breaking it Down</vt:lpstr>
      <vt:lpstr>PowerPoint Presentation</vt:lpstr>
      <vt:lpstr>PowerPoint Presentation</vt:lpstr>
      <vt:lpstr>Women….</vt:lpstr>
      <vt:lpstr>PowerPoint Presentation</vt:lpstr>
      <vt:lpstr>PowerPoint Presentation</vt:lpstr>
      <vt:lpstr>Food Security:  Breaking it Down</vt:lpstr>
      <vt:lpstr>What Kind of an Issue  IS Food Security?</vt:lpstr>
      <vt:lpstr>Personal Connection</vt:lpstr>
      <vt:lpstr>Food as a Human Right?</vt:lpstr>
    </vt:vector>
  </TitlesOfParts>
  <Company>SAS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Future of Food?</dc:title>
  <dc:creator>SAS</dc:creator>
  <cp:lastModifiedBy>SAS</cp:lastModifiedBy>
  <cp:revision>71</cp:revision>
  <dcterms:created xsi:type="dcterms:W3CDTF">2015-02-26T01:45:20Z</dcterms:created>
  <dcterms:modified xsi:type="dcterms:W3CDTF">2015-03-03T06:11:03Z</dcterms:modified>
</cp:coreProperties>
</file>